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5"/>
  </p:notesMasterIdLst>
  <p:handoutMasterIdLst>
    <p:handoutMasterId r:id="rId16"/>
  </p:handoutMasterIdLst>
  <p:sldIdLst>
    <p:sldId id="263" r:id="rId2"/>
    <p:sldId id="267" r:id="rId3"/>
    <p:sldId id="264" r:id="rId4"/>
    <p:sldId id="282" r:id="rId5"/>
    <p:sldId id="265" r:id="rId6"/>
    <p:sldId id="280" r:id="rId7"/>
    <p:sldId id="304" r:id="rId8"/>
    <p:sldId id="303" r:id="rId9"/>
    <p:sldId id="275" r:id="rId10"/>
    <p:sldId id="276" r:id="rId11"/>
    <p:sldId id="307" r:id="rId12"/>
    <p:sldId id="306" r:id="rId13"/>
    <p:sldId id="29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2832F5-EA01-48E5-B403-87E193F50680}">
          <p14:sldIdLst>
            <p14:sldId id="263"/>
            <p14:sldId id="267"/>
            <p14:sldId id="264"/>
            <p14:sldId id="282"/>
            <p14:sldId id="265"/>
            <p14:sldId id="280"/>
            <p14:sldId id="304"/>
            <p14:sldId id="303"/>
            <p14:sldId id="275"/>
            <p14:sldId id="276"/>
            <p14:sldId id="307"/>
            <p14:sldId id="306"/>
            <p14:sldId id="298"/>
          </p14:sldIdLst>
        </p14:section>
      </p14:sectionLst>
    </p:ext>
    <p:ext uri="{EFAFB233-063F-42B5-8137-9DF3F51BA10A}">
      <p15:sldGuideLst xmlns:p15="http://schemas.microsoft.com/office/powerpoint/2012/main">
        <p15:guide id="1" orient="horz" pos="2160">
          <p15:clr>
            <a:srgbClr val="A4A3A4"/>
          </p15:clr>
        </p15:guide>
        <p15:guide id="2" orient="horz" pos="576">
          <p15:clr>
            <a:srgbClr val="A4A3A4"/>
          </p15:clr>
        </p15:guide>
        <p15:guide id="3" pos="2880">
          <p15:clr>
            <a:srgbClr val="A4A3A4"/>
          </p15:clr>
        </p15:guide>
        <p15:guide id="4" pos="2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52" autoAdjust="0"/>
    <p:restoredTop sz="90547" autoAdjust="0"/>
  </p:normalViewPr>
  <p:slideViewPr>
    <p:cSldViewPr>
      <p:cViewPr>
        <p:scale>
          <a:sx n="66" d="100"/>
          <a:sy n="66" d="100"/>
        </p:scale>
        <p:origin x="484" y="384"/>
      </p:cViewPr>
      <p:guideLst>
        <p:guide orient="horz" pos="2160"/>
        <p:guide orient="horz" pos="576"/>
        <p:guide pos="2880"/>
        <p:guide pos="288"/>
      </p:guideLst>
    </p:cSldViewPr>
  </p:slideViewPr>
  <p:outlineViewPr>
    <p:cViewPr>
      <p:scale>
        <a:sx n="33" d="100"/>
        <a:sy n="33" d="100"/>
      </p:scale>
      <p:origin x="0" y="-12244"/>
    </p:cViewPr>
    <p:sldLst>
      <p:sld r:id="rId1" collapse="1"/>
    </p:sldLst>
  </p:outlineViewPr>
  <p:notesTextViewPr>
    <p:cViewPr>
      <p:scale>
        <a:sx n="100" d="100"/>
        <a:sy n="100" d="100"/>
      </p:scale>
      <p:origin x="0" y="0"/>
    </p:cViewPr>
  </p:notesTextViewPr>
  <p:sorterViewPr>
    <p:cViewPr>
      <p:scale>
        <a:sx n="100" d="100"/>
        <a:sy n="100" d="100"/>
      </p:scale>
      <p:origin x="0" y="-992"/>
    </p:cViewPr>
  </p:sorterViewPr>
  <p:notesViewPr>
    <p:cSldViewPr snapToGrid="0" snapToObjects="1">
      <p:cViewPr varScale="1">
        <p:scale>
          <a:sx n="75" d="100"/>
          <a:sy n="75" d="100"/>
        </p:scale>
        <p:origin x="-322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DC6B3D-A06E-473D-ABE5-D90DEB3EABBA}" type="datetimeFigureOut">
              <a:rPr lang="en-US" smtClean="0"/>
              <a:t>4/4/2016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E84E2B-110E-40D9-8723-1F8041ABE946}" type="slidenum">
              <a:rPr lang="en-US" smtClean="0"/>
              <a:t>‹#›</a:t>
            </a:fld>
            <a:endParaRPr lang="en-US"/>
          </a:p>
        </p:txBody>
      </p:sp>
    </p:spTree>
    <p:extLst>
      <p:ext uri="{BB962C8B-B14F-4D97-AF65-F5344CB8AC3E}">
        <p14:creationId xmlns:p14="http://schemas.microsoft.com/office/powerpoint/2010/main" val="3163159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506C0-3FFE-45A5-803D-9F4FC5464A70}" type="datetimeFigureOut">
              <a:rPr lang="en-US" smtClean="0"/>
              <a:t>4/4/2016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646707-6BBD-41A9-B4DF-0C76A73A2D2A}" type="slidenum">
              <a:rPr lang="en-US" smtClean="0"/>
              <a:t>‹#›</a:t>
            </a:fld>
            <a:endParaRPr lang="en-US"/>
          </a:p>
        </p:txBody>
      </p:sp>
    </p:spTree>
    <p:extLst>
      <p:ext uri="{BB962C8B-B14F-4D97-AF65-F5344CB8AC3E}">
        <p14:creationId xmlns:p14="http://schemas.microsoft.com/office/powerpoint/2010/main" val="2360758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 composed organic matter from terrestrial,</a:t>
            </a:r>
            <a:r>
              <a:rPr lang="en-US" baseline="0" dirty="0"/>
              <a:t> atmospheric and autochthonous sources </a:t>
            </a:r>
            <a:endParaRPr lang="en-US" dirty="0"/>
          </a:p>
          <a:p>
            <a:r>
              <a:rPr lang="en-US" dirty="0"/>
              <a:t>DOM is metabolically important in rivers</a:t>
            </a:r>
            <a:r>
              <a:rPr lang="en-US" baseline="0" dirty="0"/>
              <a:t> as it supplies energy (carbon) and nutrients to bacteria and algae contributing to eutrophication </a:t>
            </a:r>
          </a:p>
          <a:p>
            <a:endParaRPr lang="en-US" baseline="0" dirty="0"/>
          </a:p>
          <a:p>
            <a:r>
              <a:rPr lang="en-US" baseline="0" dirty="0"/>
              <a:t>Wetlands- important transitional zones from terrestrial and aquatic environments </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a:t>
            </a:fld>
            <a:endParaRPr lang="en-US"/>
          </a:p>
        </p:txBody>
      </p:sp>
    </p:spTree>
    <p:extLst>
      <p:ext uri="{BB962C8B-B14F-4D97-AF65-F5344CB8AC3E}">
        <p14:creationId xmlns:p14="http://schemas.microsoft.com/office/powerpoint/2010/main" val="215628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They are often formed in abandoned industrial areas that are low-lying in the landscape, where overland flows from municipal water use and storms accumulate and eventually support wetland soils and plant communities. Their positioning within the urban matrix means that accidental wetlands can both receive and modify materials from cities.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Due to their pervasiveness and provision of ecosystem services of potential value, accidental wetlands merit consideration in urban management strategies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3</a:t>
            </a:fld>
            <a:endParaRPr lang="en-US"/>
          </a:p>
        </p:txBody>
      </p:sp>
    </p:spTree>
    <p:extLst>
      <p:ext uri="{BB962C8B-B14F-4D97-AF65-F5344CB8AC3E}">
        <p14:creationId xmlns:p14="http://schemas.microsoft.com/office/powerpoint/2010/main" val="1724609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4</a:t>
            </a:fld>
            <a:endParaRPr lang="en-US"/>
          </a:p>
        </p:txBody>
      </p:sp>
    </p:spTree>
    <p:extLst>
      <p:ext uri="{BB962C8B-B14F-4D97-AF65-F5344CB8AC3E}">
        <p14:creationId xmlns:p14="http://schemas.microsoft.com/office/powerpoint/2010/main" val="201879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River traversing Phoenix, AZ</a:t>
            </a:r>
          </a:p>
          <a:p>
            <a:r>
              <a:rPr lang="en-US" dirty="0"/>
              <a:t>Construction of Tempe Town Lake</a:t>
            </a:r>
          </a:p>
          <a:p>
            <a:r>
              <a:rPr lang="en-US" dirty="0"/>
              <a:t>Urban Expansion </a:t>
            </a:r>
          </a:p>
          <a:p>
            <a:r>
              <a:rPr lang="en-US" dirty="0"/>
              <a:t>Precipitation </a:t>
            </a:r>
          </a:p>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5</a:t>
            </a:fld>
            <a:endParaRPr lang="en-US"/>
          </a:p>
        </p:txBody>
      </p:sp>
    </p:spTree>
    <p:extLst>
      <p:ext uri="{BB962C8B-B14F-4D97-AF65-F5344CB8AC3E}">
        <p14:creationId xmlns:p14="http://schemas.microsoft.com/office/powerpoint/2010/main" val="88070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7</a:t>
            </a:fld>
            <a:endParaRPr lang="en-US"/>
          </a:p>
        </p:txBody>
      </p:sp>
    </p:spTree>
    <p:extLst>
      <p:ext uri="{BB962C8B-B14F-4D97-AF65-F5344CB8AC3E}">
        <p14:creationId xmlns:p14="http://schemas.microsoft.com/office/powerpoint/2010/main" val="3929730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8</a:t>
            </a:fld>
            <a:endParaRPr lang="en-US"/>
          </a:p>
        </p:txBody>
      </p:sp>
    </p:spTree>
    <p:extLst>
      <p:ext uri="{BB962C8B-B14F-4D97-AF65-F5344CB8AC3E}">
        <p14:creationId xmlns:p14="http://schemas.microsoft.com/office/powerpoint/2010/main" val="4025381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9</a:t>
            </a:fld>
            <a:endParaRPr lang="en-US"/>
          </a:p>
        </p:txBody>
      </p:sp>
    </p:spTree>
    <p:extLst>
      <p:ext uri="{BB962C8B-B14F-4D97-AF65-F5344CB8AC3E}">
        <p14:creationId xmlns:p14="http://schemas.microsoft.com/office/powerpoint/2010/main" val="3097737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10</a:t>
            </a:fld>
            <a:endParaRPr lang="en-US"/>
          </a:p>
        </p:txBody>
      </p:sp>
    </p:spTree>
    <p:extLst>
      <p:ext uri="{BB962C8B-B14F-4D97-AF65-F5344CB8AC3E}">
        <p14:creationId xmlns:p14="http://schemas.microsoft.com/office/powerpoint/2010/main" val="129904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
        <p:nvSpPr>
          <p:cNvPr id="2" name="Title 1"/>
          <p:cNvSpPr>
            <a:spLocks noGrp="1"/>
          </p:cNvSpPr>
          <p:nvPr>
            <p:ph type="ctrTitle"/>
          </p:nvPr>
        </p:nvSpPr>
        <p:spPr>
          <a:xfrm>
            <a:off x="381000" y="381001"/>
            <a:ext cx="7772400" cy="761999"/>
          </a:xfrm>
        </p:spPr>
        <p:txBody>
          <a:bodyPr anchor="t"/>
          <a:lstStyle>
            <a:lvl1pPr algn="l">
              <a:defRPr>
                <a:latin typeface="Georgia"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a:buNone/>
              <a:defRPr sz="1600" baseline="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a:t>
            </a:r>
          </a:p>
        </p:txBody>
      </p:sp>
      <p:sp>
        <p:nvSpPr>
          <p:cNvPr id="4" name="Date Placeholder 3"/>
          <p:cNvSpPr>
            <a:spLocks noGrp="1"/>
          </p:cNvSpPr>
          <p:nvPr>
            <p:ph type="dt" sz="half" idx="10"/>
          </p:nvPr>
        </p:nvSpPr>
        <p:spPr/>
        <p:txBody>
          <a:bodyPr/>
          <a:lstStyle/>
          <a:p>
            <a:fld id="{F922158D-428B-4987-8B28-745A2AFA1252}" type="datetimeFigureOut">
              <a:rPr lang="en-US" smtClean="0"/>
              <a:t>4/4/2016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2158D-428B-4987-8B28-745A2AFA1252}" type="datetimeFigureOut">
              <a:rPr lang="en-US" smtClean="0"/>
              <a:t>4/4/2016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2158D-428B-4987-8B28-745A2AFA1252}" type="datetimeFigureOut">
              <a:rPr lang="en-US" smtClean="0"/>
              <a:t>4/4/2016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92" t="50811" r="45394" b="-590"/>
          <a:stretch/>
        </p:blipFill>
        <p:spPr>
          <a:xfrm>
            <a:off x="-13648" y="0"/>
            <a:ext cx="9157648"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
        <p:nvSpPr>
          <p:cNvPr id="2" name="Title 1"/>
          <p:cNvSpPr>
            <a:spLocks noGrp="1"/>
          </p:cNvSpPr>
          <p:nvPr>
            <p:ph type="title" hasCustomPrompt="1"/>
          </p:nvPr>
        </p:nvSpPr>
        <p:spPr>
          <a:xfrm>
            <a:off x="3768304" y="1905000"/>
            <a:ext cx="5105400" cy="1143001"/>
          </a:xfrm>
        </p:spPr>
        <p:txBody>
          <a:bodyPr anchor="b" anchorCtr="0">
            <a:normAutofit/>
          </a:bodyPr>
          <a:lstStyle>
            <a:lvl1pPr algn="l">
              <a:defRPr sz="3600" b="0" cap="none">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3810000" y="3048000"/>
            <a:ext cx="5105400" cy="1500187"/>
          </a:xfrm>
        </p:spPr>
        <p:txBody>
          <a:bodyPr anchor="t"/>
          <a:lstStyle>
            <a:lvl1pPr marL="0" indent="0">
              <a:buNone/>
              <a:defRPr sz="2000">
                <a:solidFill>
                  <a:schemeClr val="tx1"/>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22158D-428B-4987-8B28-745A2AFA1252}" type="datetimeFigureOut">
              <a:rPr lang="en-US" smtClean="0"/>
              <a:t>4/4/2016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a:defRPr sz="2800">
                <a:latin typeface="Georgia" pitchFamily="18" charset="0"/>
              </a:defRPr>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342900" indent="-342900">
              <a:lnSpc>
                <a:spcPct val="150000"/>
              </a:lnSpc>
              <a:spcBef>
                <a:spcPts val="0"/>
              </a:spcBef>
              <a:buSzPct val="130000"/>
              <a:buFont typeface="Arial" pitchFamily="34" charset="0"/>
              <a:buChar char="•"/>
              <a:defRPr sz="2000">
                <a:latin typeface="Georgia" pitchFamily="18" charset="0"/>
              </a:defRPr>
            </a:lvl1pPr>
            <a:lvl2pPr marL="571500" indent="-228600">
              <a:lnSpc>
                <a:spcPct val="150000"/>
              </a:lnSpc>
              <a:spcBef>
                <a:spcPts val="0"/>
              </a:spcBef>
              <a:buSzPct val="60000"/>
              <a:buFont typeface="Courier New" pitchFamily="49" charset="0"/>
              <a:buChar char="o"/>
              <a:defRPr sz="1800">
                <a:latin typeface="Georgia" pitchFamily="18" charset="0"/>
              </a:defRPr>
            </a:lvl2pPr>
            <a:lvl3pPr>
              <a:defRPr sz="2000">
                <a:latin typeface="Georgia" pitchFamily="18" charset="0"/>
              </a:defRPr>
            </a:lvl3pPr>
            <a:lvl4pPr>
              <a:defRPr sz="2000">
                <a:latin typeface="Georgia" pitchFamily="18" charset="0"/>
              </a:defRPr>
            </a:lvl4pPr>
            <a:lvl5pPr>
              <a:defRPr sz="2000">
                <a:latin typeface="Georgi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22158D-428B-4987-8B28-745A2AFA1252}" type="datetimeFigureOut">
              <a:rPr lang="en-US" smtClean="0"/>
              <a:t>4/4/2016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22158D-428B-4987-8B28-745A2AFA1252}" type="datetimeFigureOut">
              <a:rPr lang="en-US" smtClean="0"/>
              <a:t>4/4/2016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22158D-428B-4987-8B28-745A2AFA1252}" type="datetimeFigureOut">
              <a:rPr lang="en-US" smtClean="0"/>
              <a:t>4/4/2016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8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22158D-428B-4987-8B28-745A2AFA1252}" type="datetimeFigureOut">
              <a:rPr lang="en-US" smtClean="0"/>
              <a:t>4/4/2016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lang="en-US" smtClean="0"/>
              <a:t>4/4/2016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914400"/>
            <a:ext cx="5111750" cy="521176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752600"/>
            <a:ext cx="3008313" cy="4373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4/4/2016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4/4/2016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2158D-428B-4987-8B28-745A2AFA1252}" type="datetimeFigureOut">
              <a:rPr lang="en-US" smtClean="0"/>
              <a:t>4/4/2016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FC477-0A05-4F3E-8EE9-E015C9089D56}" type="slidenum">
              <a:rPr lang="en-US" smtClean="0"/>
              <a:t>‹#›</a:t>
            </a:fld>
            <a:endParaRPr lang="en-US"/>
          </a:p>
        </p:txBody>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l="-144"/>
          <a:stretch/>
        </p:blipFill>
        <p:spPr>
          <a:xfrm>
            <a:off x="-13251" y="0"/>
            <a:ext cx="9157252" cy="6604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b="10309"/>
          <a:stretch/>
        </p:blipFill>
        <p:spPr>
          <a:xfrm>
            <a:off x="2921470" y="2289869"/>
            <a:ext cx="3301059" cy="3348888"/>
          </a:xfrm>
          <a:prstGeom prst="rect">
            <a:avLst/>
          </a:prstGeom>
        </p:spPr>
      </p:pic>
      <p:sp>
        <p:nvSpPr>
          <p:cNvPr id="2" name="Title 1"/>
          <p:cNvSpPr>
            <a:spLocks noGrp="1"/>
          </p:cNvSpPr>
          <p:nvPr>
            <p:ph type="title"/>
          </p:nvPr>
        </p:nvSpPr>
        <p:spPr>
          <a:xfrm>
            <a:off x="228600" y="685800"/>
            <a:ext cx="8610600" cy="980270"/>
          </a:xfrm>
        </p:spPr>
        <p:txBody>
          <a:bodyPr>
            <a:noAutofit/>
          </a:bodyPr>
          <a:lstStyle/>
          <a:p>
            <a:pPr algn="ctr"/>
            <a:r>
              <a:rPr lang="en-US" b="1" dirty="0">
                <a:latin typeface="Times New Roman" panose="02020603050405020304" pitchFamily="18" charset="0"/>
                <a:cs typeface="Times New Roman" panose="02020603050405020304" pitchFamily="18" charset="0"/>
              </a:rPr>
              <a:t>Characterization of DOC in Accidental Urban Wetlands in Phoenix, AZ</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Stephanie Bone </a:t>
            </a:r>
          </a:p>
        </p:txBody>
      </p:sp>
      <p:sp>
        <p:nvSpPr>
          <p:cNvPr id="5" name="Content Placeholder 4"/>
          <p:cNvSpPr>
            <a:spLocks noGrp="1"/>
          </p:cNvSpPr>
          <p:nvPr>
            <p:ph idx="1"/>
          </p:nvPr>
        </p:nvSpPr>
        <p:spPr/>
        <p:txBody>
          <a:bodyPr/>
          <a:lstStyle/>
          <a:p>
            <a:pPr marL="0" indent="0">
              <a:lnSpc>
                <a:spcPct val="150000"/>
              </a:lnSpc>
              <a:buNone/>
            </a:pPr>
            <a:endParaRPr lang="en-US" dirty="0"/>
          </a:p>
          <a:p>
            <a:pPr marL="0" indent="0">
              <a:lnSpc>
                <a:spcPct val="150000"/>
              </a:lnSpc>
              <a:buNone/>
            </a:pPr>
            <a:endParaRPr lang="en-US" dirty="0"/>
          </a:p>
        </p:txBody>
      </p:sp>
      <p:sp>
        <p:nvSpPr>
          <p:cNvPr id="7" name="TextBox 6"/>
          <p:cNvSpPr txBox="1"/>
          <p:nvPr/>
        </p:nvSpPr>
        <p:spPr>
          <a:xfrm flipH="1">
            <a:off x="219294" y="5638757"/>
            <a:ext cx="8458201"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Committee Members:</a:t>
            </a:r>
          </a:p>
          <a:p>
            <a:pPr algn="ctr"/>
            <a:r>
              <a:rPr lang="en-US" dirty="0">
                <a:latin typeface="Times New Roman" panose="02020603050405020304" pitchFamily="18" charset="0"/>
                <a:cs typeface="Times New Roman" panose="02020603050405020304" pitchFamily="18" charset="0"/>
              </a:rPr>
              <a:t> Dr. Hilairy Hartnett, Dr. Monica Palta, Dr. Giuseppe Mascaro </a:t>
            </a:r>
          </a:p>
          <a:p>
            <a:pPr algn="ctr"/>
            <a:r>
              <a:rPr lang="en-US" dirty="0">
                <a:latin typeface="Times New Roman" panose="02020603050405020304" pitchFamily="18" charset="0"/>
                <a:cs typeface="Times New Roman" panose="02020603050405020304" pitchFamily="18" charset="0"/>
              </a:rPr>
              <a:t>Acknowledgments:</a:t>
            </a:r>
          </a:p>
          <a:p>
            <a:pPr algn="ctr"/>
            <a:r>
              <a:rPr lang="en-US" dirty="0">
                <a:latin typeface="Times New Roman" panose="02020603050405020304" pitchFamily="18" charset="0"/>
                <a:cs typeface="Times New Roman" panose="02020603050405020304" pitchFamily="18" charset="0"/>
              </a:rPr>
              <a:t>CANDY Lab (Carbon and Nitrogen Dynamics) and Lindsey Pollard</a:t>
            </a:r>
          </a:p>
        </p:txBody>
      </p:sp>
      <p:pic>
        <p:nvPicPr>
          <p:cNvPr id="4" name="Picture 3"/>
          <p:cNvPicPr>
            <a:picLocks noChangeAspect="1"/>
          </p:cNvPicPr>
          <p:nvPr/>
        </p:nvPicPr>
        <p:blipFill>
          <a:blip r:embed="rId5"/>
          <a:stretch>
            <a:fillRect/>
          </a:stretch>
        </p:blipFill>
        <p:spPr>
          <a:xfrm>
            <a:off x="3152994" y="2244148"/>
            <a:ext cx="2590800" cy="75651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28692">
        <p:fade/>
      </p:transition>
    </mc:Choice>
    <mc:Fallback xmlns="">
      <p:transition spd="med" advTm="2869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00" y="838200"/>
            <a:ext cx="8800900" cy="914400"/>
          </a:xfrm>
        </p:spPr>
        <p:txBody>
          <a:bodyPr>
            <a:normAutofit/>
          </a:bodyPr>
          <a:lstStyle/>
          <a:p>
            <a:pPr algn="ctr"/>
            <a:r>
              <a:rPr lang="en-US" b="1" dirty="0">
                <a:latin typeface="Times New Roman" panose="02020603050405020304" pitchFamily="18" charset="0"/>
                <a:cs typeface="Times New Roman" panose="02020603050405020304" pitchFamily="18" charset="0"/>
              </a:rPr>
              <a:t>What does a DOC fluorescence spectrum look like?</a:t>
            </a:r>
          </a:p>
        </p:txBody>
      </p:sp>
      <p:grpSp>
        <p:nvGrpSpPr>
          <p:cNvPr id="4" name="Group 3"/>
          <p:cNvGrpSpPr>
            <a:grpSpLocks/>
          </p:cNvGrpSpPr>
          <p:nvPr/>
        </p:nvGrpSpPr>
        <p:grpSpPr bwMode="auto">
          <a:xfrm>
            <a:off x="2562644" y="1905000"/>
            <a:ext cx="5486850" cy="4241126"/>
            <a:chOff x="528" y="1278"/>
            <a:chExt cx="3003" cy="2369"/>
          </a:xfrm>
        </p:grpSpPr>
        <p:pic>
          <p:nvPicPr>
            <p:cNvPr id="5" name="Picture 4" descr="nl_12_02_ww_eem"/>
            <p:cNvPicPr>
              <a:picLocks noChangeAspect="1" noChangeArrowheads="1"/>
            </p:cNvPicPr>
            <p:nvPr/>
          </p:nvPicPr>
          <p:blipFill rotWithShape="1">
            <a:blip r:embed="rId3" cstate="print"/>
            <a:srcRect t="3476"/>
            <a:stretch/>
          </p:blipFill>
          <p:spPr bwMode="auto">
            <a:xfrm>
              <a:off x="528" y="1278"/>
              <a:ext cx="3003" cy="2301"/>
            </a:xfrm>
            <a:prstGeom prst="rect">
              <a:avLst/>
            </a:prstGeom>
            <a:noFill/>
            <a:ln w="9525">
              <a:noFill/>
              <a:miter lim="800000"/>
              <a:headEnd/>
              <a:tailEnd/>
            </a:ln>
          </p:spPr>
        </p:pic>
        <p:sp>
          <p:nvSpPr>
            <p:cNvPr id="6" name="Text Box 5"/>
            <p:cNvSpPr txBox="1">
              <a:spLocks noChangeArrowheads="1"/>
            </p:cNvSpPr>
            <p:nvPr/>
          </p:nvSpPr>
          <p:spPr bwMode="auto">
            <a:xfrm>
              <a:off x="1213" y="3477"/>
              <a:ext cx="1632" cy="17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dirty="0">
                  <a:latin typeface="Arial" charset="0"/>
                </a:rPr>
                <a:t>Emission (nm)</a:t>
              </a:r>
            </a:p>
          </p:txBody>
        </p:sp>
        <p:sp>
          <p:nvSpPr>
            <p:cNvPr id="7" name="Text Box 6"/>
            <p:cNvSpPr txBox="1">
              <a:spLocks noChangeArrowheads="1"/>
            </p:cNvSpPr>
            <p:nvPr/>
          </p:nvSpPr>
          <p:spPr bwMode="auto">
            <a:xfrm rot="16200000">
              <a:off x="-25" y="2315"/>
              <a:ext cx="1316" cy="16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dirty="0">
                  <a:latin typeface="Arial" charset="0"/>
                </a:rPr>
                <a:t>Excitation (nm)</a:t>
              </a:r>
            </a:p>
          </p:txBody>
        </p:sp>
      </p:grpSp>
      <p:sp>
        <p:nvSpPr>
          <p:cNvPr id="8" name="Line 7"/>
          <p:cNvSpPr>
            <a:spLocks noChangeShapeType="1"/>
          </p:cNvSpPr>
          <p:nvPr/>
        </p:nvSpPr>
        <p:spPr bwMode="auto">
          <a:xfrm>
            <a:off x="1419644" y="2854501"/>
            <a:ext cx="3124200" cy="1291009"/>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9" name="Text Box 8"/>
          <p:cNvSpPr txBox="1">
            <a:spLocks noChangeArrowheads="1"/>
          </p:cNvSpPr>
          <p:nvPr/>
        </p:nvSpPr>
        <p:spPr bwMode="auto">
          <a:xfrm>
            <a:off x="190700" y="4825969"/>
            <a:ext cx="1828800" cy="10156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dirty="0">
                <a:solidFill>
                  <a:srgbClr val="000000"/>
                </a:solidFill>
                <a:latin typeface="Times New Roman" panose="02020603050405020304" pitchFamily="18" charset="0"/>
                <a:cs typeface="Times New Roman" panose="02020603050405020304" pitchFamily="18" charset="0"/>
              </a:rPr>
              <a:t>Protein-like</a:t>
            </a:r>
          </a:p>
          <a:p>
            <a:pPr>
              <a:spcBef>
                <a:spcPct val="50000"/>
              </a:spcBef>
            </a:pPr>
            <a:r>
              <a:rPr lang="en-US" sz="2400" dirty="0">
                <a:solidFill>
                  <a:srgbClr val="000000"/>
                </a:solidFill>
                <a:latin typeface="Times New Roman" panose="02020603050405020304" pitchFamily="18" charset="0"/>
                <a:cs typeface="Times New Roman" panose="02020603050405020304" pitchFamily="18" charset="0"/>
              </a:rPr>
              <a:t>(microbial)</a:t>
            </a:r>
          </a:p>
        </p:txBody>
      </p:sp>
      <p:sp>
        <p:nvSpPr>
          <p:cNvPr id="10" name="Text Box 9"/>
          <p:cNvSpPr txBox="1">
            <a:spLocks noChangeArrowheads="1"/>
          </p:cNvSpPr>
          <p:nvPr/>
        </p:nvSpPr>
        <p:spPr bwMode="auto">
          <a:xfrm>
            <a:off x="190700" y="2392837"/>
            <a:ext cx="1990944" cy="1015663"/>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400" dirty="0" err="1">
                <a:latin typeface="Times New Roman" panose="02020603050405020304" pitchFamily="18" charset="0"/>
                <a:cs typeface="Times New Roman" panose="02020603050405020304" pitchFamily="18" charset="0"/>
              </a:rPr>
              <a:t>Humic</a:t>
            </a:r>
            <a:r>
              <a:rPr lang="en-US" sz="2400" dirty="0">
                <a:latin typeface="Times New Roman" panose="02020603050405020304" pitchFamily="18" charset="0"/>
                <a:cs typeface="Times New Roman" panose="02020603050405020304" pitchFamily="18" charset="0"/>
              </a:rPr>
              <a:t>-like</a:t>
            </a:r>
          </a:p>
          <a:p>
            <a:pPr>
              <a:spcBef>
                <a:spcPct val="50000"/>
              </a:spcBef>
            </a:pPr>
            <a:r>
              <a:rPr lang="en-US" sz="2400" dirty="0">
                <a:latin typeface="Times New Roman" panose="02020603050405020304" pitchFamily="18" charset="0"/>
                <a:cs typeface="Times New Roman" panose="02020603050405020304" pitchFamily="18" charset="0"/>
              </a:rPr>
              <a:t>(terrestrial)</a:t>
            </a:r>
          </a:p>
        </p:txBody>
      </p:sp>
      <p:sp>
        <p:nvSpPr>
          <p:cNvPr id="11" name="Line 10"/>
          <p:cNvSpPr>
            <a:spLocks noChangeShapeType="1"/>
          </p:cNvSpPr>
          <p:nvPr/>
        </p:nvSpPr>
        <p:spPr bwMode="auto">
          <a:xfrm>
            <a:off x="1419644" y="2854502"/>
            <a:ext cx="3124200" cy="2636586"/>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2" name="Line 14"/>
          <p:cNvSpPr>
            <a:spLocks noChangeShapeType="1"/>
          </p:cNvSpPr>
          <p:nvPr/>
        </p:nvSpPr>
        <p:spPr bwMode="auto">
          <a:xfrm flipV="1">
            <a:off x="1876844" y="4790102"/>
            <a:ext cx="1562100" cy="2667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3" name="TextBox 12"/>
          <p:cNvSpPr txBox="1"/>
          <p:nvPr/>
        </p:nvSpPr>
        <p:spPr>
          <a:xfrm>
            <a:off x="4343400" y="6310253"/>
            <a:ext cx="2971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Source: Hilairy Hartnett</a:t>
            </a:r>
          </a:p>
        </p:txBody>
      </p:sp>
    </p:spTree>
    <p:extLst>
      <p:ext uri="{BB962C8B-B14F-4D97-AF65-F5344CB8AC3E}">
        <p14:creationId xmlns:p14="http://schemas.microsoft.com/office/powerpoint/2010/main" val="2913767278"/>
      </p:ext>
    </p:extLst>
  </p:cSld>
  <p:clrMapOvr>
    <a:masterClrMapping/>
  </p:clrMapOvr>
  <p:transition spd="slow" advTm="36859">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460" y="838200"/>
            <a:ext cx="7239000" cy="673673"/>
          </a:xfrm>
        </p:spPr>
        <p:txBody>
          <a:bodyPr/>
          <a:lstStyle/>
          <a:p>
            <a:pPr algn="ctr"/>
            <a:r>
              <a:rPr lang="en-US" b="1" dirty="0">
                <a:latin typeface="Times New Roman" panose="02020603050405020304" pitchFamily="18" charset="0"/>
                <a:cs typeface="Times New Roman" panose="02020603050405020304" pitchFamily="18" charset="0"/>
              </a:rPr>
              <a:t>Results </a:t>
            </a:r>
          </a:p>
        </p:txBody>
      </p:sp>
      <p:pic>
        <p:nvPicPr>
          <p:cNvPr id="4" name="Picture 3"/>
          <p:cNvPicPr>
            <a:picLocks noChangeAspect="1"/>
          </p:cNvPicPr>
          <p:nvPr/>
        </p:nvPicPr>
        <p:blipFill>
          <a:blip r:embed="rId2"/>
          <a:stretch>
            <a:fillRect/>
          </a:stretch>
        </p:blipFill>
        <p:spPr>
          <a:xfrm>
            <a:off x="20090" y="1911983"/>
            <a:ext cx="8475898" cy="4044933"/>
          </a:xfrm>
          <a:prstGeom prst="rect">
            <a:avLst/>
          </a:prstGeom>
        </p:spPr>
      </p:pic>
      <p:pic>
        <p:nvPicPr>
          <p:cNvPr id="5" name="Picture 4"/>
          <p:cNvPicPr>
            <a:picLocks noChangeAspect="1"/>
          </p:cNvPicPr>
          <p:nvPr/>
        </p:nvPicPr>
        <p:blipFill>
          <a:blip r:embed="rId3"/>
          <a:stretch>
            <a:fillRect/>
          </a:stretch>
        </p:blipFill>
        <p:spPr>
          <a:xfrm>
            <a:off x="8435868" y="2133600"/>
            <a:ext cx="692090" cy="978473"/>
          </a:xfrm>
          <a:prstGeom prst="rect">
            <a:avLst/>
          </a:prstGeom>
        </p:spPr>
      </p:pic>
      <p:pic>
        <p:nvPicPr>
          <p:cNvPr id="6" name="Picture 5"/>
          <p:cNvPicPr>
            <a:picLocks noChangeAspect="1"/>
          </p:cNvPicPr>
          <p:nvPr/>
        </p:nvPicPr>
        <p:blipFill>
          <a:blip r:embed="rId3"/>
          <a:stretch>
            <a:fillRect/>
          </a:stretch>
        </p:blipFill>
        <p:spPr>
          <a:xfrm>
            <a:off x="8463102" y="4343400"/>
            <a:ext cx="692090" cy="978473"/>
          </a:xfrm>
          <a:prstGeom prst="rect">
            <a:avLst/>
          </a:prstGeom>
        </p:spPr>
      </p:pic>
      <p:sp>
        <p:nvSpPr>
          <p:cNvPr id="7" name="TextBox 6"/>
          <p:cNvSpPr txBox="1"/>
          <p:nvPr/>
        </p:nvSpPr>
        <p:spPr>
          <a:xfrm>
            <a:off x="3536482" y="1522205"/>
            <a:ext cx="16764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Base Flow</a:t>
            </a:r>
          </a:p>
        </p:txBody>
      </p:sp>
      <p:sp>
        <p:nvSpPr>
          <p:cNvPr id="8" name="TextBox 7"/>
          <p:cNvSpPr txBox="1"/>
          <p:nvPr/>
        </p:nvSpPr>
        <p:spPr>
          <a:xfrm>
            <a:off x="3505200" y="3734394"/>
            <a:ext cx="16764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Storm Flow</a:t>
            </a:r>
          </a:p>
        </p:txBody>
      </p:sp>
    </p:spTree>
    <p:extLst>
      <p:ext uri="{BB962C8B-B14F-4D97-AF65-F5344CB8AC3E}">
        <p14:creationId xmlns:p14="http://schemas.microsoft.com/office/powerpoint/2010/main" val="392703034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65944"/>
            <a:ext cx="8229600" cy="609600"/>
          </a:xfrm>
        </p:spPr>
        <p:txBody>
          <a:bodyPr/>
          <a:lstStyle/>
          <a:p>
            <a:pPr algn="ctr"/>
            <a:r>
              <a:rPr lang="en-US" b="1" dirty="0">
                <a:latin typeface="Times New Roman" panose="02020603050405020304" pitchFamily="18" charset="0"/>
                <a:cs typeface="Times New Roman" panose="02020603050405020304" pitchFamily="18" charset="0"/>
              </a:rPr>
              <a:t>Conclusions </a:t>
            </a:r>
          </a:p>
        </p:txBody>
      </p:sp>
      <p:sp>
        <p:nvSpPr>
          <p:cNvPr id="3" name="Text Placeholder 2"/>
          <p:cNvSpPr>
            <a:spLocks noGrp="1"/>
          </p:cNvSpPr>
          <p:nvPr>
            <p:ph type="body" idx="1"/>
          </p:nvPr>
        </p:nvSpPr>
        <p:spPr>
          <a:xfrm>
            <a:off x="152400" y="961104"/>
            <a:ext cx="4040188" cy="639762"/>
          </a:xfrm>
        </p:spPr>
        <p:txBody>
          <a:bodyPr/>
          <a:lstStyle/>
          <a:p>
            <a:r>
              <a:rPr lang="en-US" sz="2400" dirty="0">
                <a:latin typeface="Times New Roman" panose="02020603050405020304" pitchFamily="18" charset="0"/>
                <a:cs typeface="Times New Roman" panose="02020603050405020304" pitchFamily="18" charset="0"/>
              </a:rPr>
              <a:t>Inputs</a:t>
            </a:r>
            <a:r>
              <a:rPr lang="en-US" dirty="0"/>
              <a:t> </a:t>
            </a:r>
          </a:p>
        </p:txBody>
      </p:sp>
      <p:sp>
        <p:nvSpPr>
          <p:cNvPr id="4" name="Content Placeholder 3"/>
          <p:cNvSpPr>
            <a:spLocks noGrp="1"/>
          </p:cNvSpPr>
          <p:nvPr>
            <p:ph sz="half" idx="2"/>
          </p:nvPr>
        </p:nvSpPr>
        <p:spPr>
          <a:xfrm>
            <a:off x="196654" y="1600866"/>
            <a:ext cx="3582988" cy="3616325"/>
          </a:xfrm>
        </p:spPr>
        <p:txBody>
          <a:bodyPr>
            <a:normAutofit/>
          </a:bodyPr>
          <a:lstStyle/>
          <a:p>
            <a:r>
              <a:rPr lang="en-US" sz="1800" dirty="0"/>
              <a:t>Difference in: </a:t>
            </a:r>
          </a:p>
          <a:p>
            <a:pPr marL="457200" indent="-457200">
              <a:buAutoNum type="arabicPeriod"/>
            </a:pPr>
            <a:r>
              <a:rPr lang="en-US" sz="1800" dirty="0">
                <a:latin typeface="Times New Roman" panose="02020603050405020304" pitchFamily="18" charset="0"/>
                <a:cs typeface="Times New Roman" panose="02020603050405020304" pitchFamily="18" charset="0"/>
              </a:rPr>
              <a:t>Base Flow and Storm Flow </a:t>
            </a:r>
          </a:p>
          <a:p>
            <a:pPr marL="457200" indent="-457200">
              <a:buAutoNum type="arabicPeriod"/>
            </a:pPr>
            <a:r>
              <a:rPr lang="en-US" sz="1800" dirty="0">
                <a:latin typeface="Times New Roman" panose="02020603050405020304" pitchFamily="18" charset="0"/>
                <a:cs typeface="Times New Roman" panose="02020603050405020304" pitchFamily="18" charset="0"/>
              </a:rPr>
              <a:t>Location relative to City of Phoenix</a:t>
            </a:r>
          </a:p>
          <a:p>
            <a:pPr marL="0" indent="0">
              <a:buNone/>
            </a:pPr>
            <a:r>
              <a:rPr lang="en-US" sz="1800" dirty="0">
                <a:latin typeface="Times New Roman" panose="02020603050405020304" pitchFamily="18" charset="0"/>
                <a:cs typeface="Times New Roman" panose="02020603050405020304" pitchFamily="18" charset="0"/>
              </a:rPr>
              <a:t>        -Central North and 7</a:t>
            </a:r>
            <a:r>
              <a:rPr lang="en-US" sz="1800" baseline="30000" dirty="0">
                <a:latin typeface="Times New Roman" panose="02020603050405020304" pitchFamily="18" charset="0"/>
                <a:cs typeface="Times New Roman" panose="02020603050405020304" pitchFamily="18" charset="0"/>
              </a:rPr>
              <a:t>th</a:t>
            </a:r>
            <a:r>
              <a:rPr lang="en-US" sz="1800" dirty="0">
                <a:latin typeface="Times New Roman" panose="02020603050405020304" pitchFamily="18" charset="0"/>
                <a:cs typeface="Times New Roman" panose="02020603050405020304" pitchFamily="18" charset="0"/>
              </a:rPr>
              <a:t> Ave    </a:t>
            </a:r>
          </a:p>
          <a:p>
            <a:pPr marL="0" indent="0">
              <a:buNone/>
            </a:pPr>
            <a:r>
              <a:rPr lang="en-US" sz="1800" dirty="0">
                <a:latin typeface="Times New Roman" panose="02020603050405020304" pitchFamily="18" charset="0"/>
                <a:cs typeface="Times New Roman" panose="02020603050405020304" pitchFamily="18" charset="0"/>
              </a:rPr>
              <a:t>          had the highest </a:t>
            </a:r>
            <a:r>
              <a:rPr lang="en-US" sz="1800" dirty="0"/>
              <a:t>loads </a:t>
            </a:r>
          </a:p>
        </p:txBody>
      </p:sp>
      <p:sp>
        <p:nvSpPr>
          <p:cNvPr id="5" name="Text Placeholder 4"/>
          <p:cNvSpPr>
            <a:spLocks noGrp="1"/>
          </p:cNvSpPr>
          <p:nvPr>
            <p:ph type="body" sz="quarter" idx="3"/>
          </p:nvPr>
        </p:nvSpPr>
        <p:spPr>
          <a:xfrm>
            <a:off x="3755579" y="955675"/>
            <a:ext cx="5169309" cy="622044"/>
          </a:xfrm>
        </p:spPr>
        <p:txBody>
          <a:bodyPr/>
          <a:lstStyle/>
          <a:p>
            <a:r>
              <a:rPr lang="en-US" sz="2400" dirty="0" err="1">
                <a:latin typeface="Times New Roman" panose="02020603050405020304" pitchFamily="18" charset="0"/>
                <a:cs typeface="Times New Roman" panose="02020603050405020304" pitchFamily="18" charset="0"/>
              </a:rPr>
              <a:t>Flowpath</a:t>
            </a:r>
            <a:r>
              <a:rPr lang="en-US" sz="2400" dirty="0">
                <a:latin typeface="Times New Roman" panose="02020603050405020304" pitchFamily="18" charset="0"/>
                <a:cs typeface="Times New Roman" panose="02020603050405020304" pitchFamily="18" charset="0"/>
              </a:rPr>
              <a:t> (upstream to downstream) </a:t>
            </a:r>
          </a:p>
        </p:txBody>
      </p:sp>
      <p:sp>
        <p:nvSpPr>
          <p:cNvPr id="6" name="Content Placeholder 5"/>
          <p:cNvSpPr>
            <a:spLocks noGrp="1"/>
          </p:cNvSpPr>
          <p:nvPr>
            <p:ph sz="quarter" idx="4"/>
          </p:nvPr>
        </p:nvSpPr>
        <p:spPr>
          <a:xfrm>
            <a:off x="4495800" y="1600866"/>
            <a:ext cx="2982503" cy="2806956"/>
          </a:xfrm>
        </p:spPr>
        <p:txBody>
          <a:bodyPr>
            <a:normAutofit/>
          </a:bodyPr>
          <a:lstStyle/>
          <a:p>
            <a:pPr marL="457200" indent="-457200">
              <a:buAutoNum type="arabicPeriod"/>
            </a:pPr>
            <a:r>
              <a:rPr lang="en-US" sz="1800" dirty="0">
                <a:latin typeface="Times New Roman" panose="02020603050405020304" pitchFamily="18" charset="0"/>
                <a:cs typeface="Times New Roman" panose="02020603050405020304" pitchFamily="18" charset="0"/>
              </a:rPr>
              <a:t>No significant change in DOC in wetlands </a:t>
            </a:r>
          </a:p>
          <a:p>
            <a:pPr marL="0" indent="0">
              <a:buNone/>
            </a:pPr>
            <a:r>
              <a:rPr lang="en-US" sz="1800" dirty="0">
                <a:latin typeface="Times New Roman" panose="02020603050405020304" pitchFamily="18" charset="0"/>
                <a:cs typeface="Times New Roman" panose="02020603050405020304" pitchFamily="18" charset="0"/>
              </a:rPr>
              <a:t>      - Wetland 1 and 4 high          </a:t>
            </a:r>
          </a:p>
          <a:p>
            <a:pPr marL="0" indent="0">
              <a:buNone/>
            </a:pPr>
            <a:r>
              <a:rPr lang="en-US" sz="1800" dirty="0">
                <a:latin typeface="Times New Roman" panose="02020603050405020304" pitchFamily="18" charset="0"/>
                <a:cs typeface="Times New Roman" panose="02020603050405020304" pitchFamily="18" charset="0"/>
              </a:rPr>
              <a:t>        loads</a:t>
            </a:r>
          </a:p>
          <a:p>
            <a:pPr marL="0" indent="0">
              <a:buNone/>
            </a:pPr>
            <a:r>
              <a:rPr lang="en-US" sz="1800" dirty="0">
                <a:latin typeface="Times New Roman" panose="02020603050405020304" pitchFamily="18" charset="0"/>
                <a:cs typeface="Times New Roman" panose="02020603050405020304" pitchFamily="18" charset="0"/>
              </a:rPr>
              <a:t>2. Change in composition </a:t>
            </a:r>
          </a:p>
        </p:txBody>
      </p:sp>
      <p:pic>
        <p:nvPicPr>
          <p:cNvPr id="8" name="Picture 7"/>
          <p:cNvPicPr>
            <a:picLocks noChangeAspect="1"/>
          </p:cNvPicPr>
          <p:nvPr/>
        </p:nvPicPr>
        <p:blipFill>
          <a:blip r:embed="rId2"/>
          <a:stretch>
            <a:fillRect/>
          </a:stretch>
        </p:blipFill>
        <p:spPr>
          <a:xfrm>
            <a:off x="2057400" y="3581400"/>
            <a:ext cx="5492860" cy="3015688"/>
          </a:xfrm>
          <a:prstGeom prst="rect">
            <a:avLst/>
          </a:prstGeom>
        </p:spPr>
      </p:pic>
    </p:spTree>
    <p:extLst>
      <p:ext uri="{BB962C8B-B14F-4D97-AF65-F5344CB8AC3E}">
        <p14:creationId xmlns:p14="http://schemas.microsoft.com/office/powerpoint/2010/main" val="2101657962"/>
      </p:ext>
    </p:extLst>
  </p:cSld>
  <p:clrMapOvr>
    <a:masterClrMapping/>
  </p:clrMapOvr>
  <p:transition spd="slow" advTm="55239">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Questions? </a:t>
            </a:r>
          </a:p>
        </p:txBody>
      </p:sp>
      <p:pic>
        <p:nvPicPr>
          <p:cNvPr id="7" name="Picture 6"/>
          <p:cNvPicPr>
            <a:picLocks noChangeAspect="1"/>
          </p:cNvPicPr>
          <p:nvPr/>
        </p:nvPicPr>
        <p:blipFill>
          <a:blip r:embed="rId2"/>
          <a:stretch>
            <a:fillRect/>
          </a:stretch>
        </p:blipFill>
        <p:spPr>
          <a:xfrm>
            <a:off x="1456266" y="1981200"/>
            <a:ext cx="6231467" cy="3505200"/>
          </a:xfrm>
          <a:prstGeom prst="rect">
            <a:avLst/>
          </a:prstGeom>
        </p:spPr>
      </p:pic>
    </p:spTree>
    <p:extLst>
      <p:ext uri="{BB962C8B-B14F-4D97-AF65-F5344CB8AC3E}">
        <p14:creationId xmlns:p14="http://schemas.microsoft.com/office/powerpoint/2010/main" val="31847473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914400"/>
          </a:xfrm>
        </p:spPr>
        <p:txBody>
          <a:bodyPr>
            <a:normAutofit/>
          </a:bodyPr>
          <a:lstStyle/>
          <a:p>
            <a:r>
              <a:rPr lang="en-US" sz="3200" b="1" dirty="0">
                <a:latin typeface="Times New Roman" panose="02020603050405020304" pitchFamily="18" charset="0"/>
                <a:cs typeface="Times New Roman" panose="02020603050405020304" pitchFamily="18" charset="0"/>
              </a:rPr>
              <a:t>Why is it important ?</a:t>
            </a:r>
          </a:p>
        </p:txBody>
      </p:sp>
      <p:sp>
        <p:nvSpPr>
          <p:cNvPr id="3" name="Content Placeholder 2"/>
          <p:cNvSpPr>
            <a:spLocks noGrp="1"/>
          </p:cNvSpPr>
          <p:nvPr>
            <p:ph sz="half" idx="1"/>
          </p:nvPr>
        </p:nvSpPr>
        <p:spPr>
          <a:xfrm>
            <a:off x="228600" y="1371600"/>
            <a:ext cx="4495800" cy="5047580"/>
          </a:xfrm>
        </p:spPr>
        <p:txBody>
          <a:bodyPr>
            <a:normAutofit fontScale="92500" lnSpcReduction="10000"/>
          </a:bodyPr>
          <a:lstStyle/>
          <a:p>
            <a:r>
              <a:rPr lang="en-US" sz="2800" dirty="0">
                <a:latin typeface="Times New Roman" panose="02020603050405020304" pitchFamily="18" charset="0"/>
                <a:cs typeface="Times New Roman" panose="02020603050405020304" pitchFamily="18" charset="0"/>
              </a:rPr>
              <a:t>Dissolved organic carbon (DOC) is a major form of carbon transported in water</a:t>
            </a:r>
          </a:p>
          <a:p>
            <a:r>
              <a:rPr lang="en-US" sz="2800" dirty="0">
                <a:latin typeface="Times New Roman" panose="02020603050405020304" pitchFamily="18" charset="0"/>
                <a:cs typeface="Times New Roman" panose="02020603050405020304" pitchFamily="18" charset="0"/>
              </a:rPr>
              <a:t>Can be an indicator for change in:   </a:t>
            </a:r>
          </a:p>
          <a:p>
            <a:pPr marL="0" indent="0">
              <a:buNone/>
            </a:pPr>
            <a:r>
              <a:rPr lang="en-US" sz="2800" dirty="0">
                <a:latin typeface="Times New Roman" panose="02020603050405020304" pitchFamily="18" charset="0"/>
                <a:cs typeface="Times New Roman" panose="02020603050405020304" pitchFamily="18" charset="0"/>
              </a:rPr>
              <a:t>     Seasonal conditions</a:t>
            </a:r>
          </a:p>
          <a:p>
            <a:pPr marL="0" indent="0">
              <a:buNone/>
            </a:pPr>
            <a:r>
              <a:rPr lang="en-US" sz="2800" dirty="0">
                <a:latin typeface="Times New Roman" panose="02020603050405020304" pitchFamily="18" charset="0"/>
                <a:cs typeface="Times New Roman" panose="02020603050405020304" pitchFamily="18" charset="0"/>
              </a:rPr>
              <a:t>     Source of water</a:t>
            </a:r>
            <a:endParaRPr lang="en-US" sz="2800" b="1"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What did I do?</a:t>
            </a:r>
          </a:p>
          <a:p>
            <a:r>
              <a:rPr lang="en-US" sz="2800" dirty="0">
                <a:latin typeface="Times New Roman" panose="02020603050405020304" pitchFamily="18" charset="0"/>
                <a:cs typeface="Times New Roman" panose="02020603050405020304" pitchFamily="18" charset="0"/>
              </a:rPr>
              <a:t>Sample water from Salt River during base and storm flow </a:t>
            </a:r>
          </a:p>
          <a:p>
            <a:r>
              <a:rPr lang="en-US" sz="2800" dirty="0">
                <a:latin typeface="Times New Roman" panose="02020603050405020304" pitchFamily="18" charset="0"/>
                <a:cs typeface="Times New Roman" panose="02020603050405020304" pitchFamily="18" charset="0"/>
              </a:rPr>
              <a:t>Quantify and characterize DOC </a:t>
            </a:r>
          </a:p>
          <a:p>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6" name="Picture 5"/>
          <p:cNvPicPr>
            <a:picLocks noChangeAspect="1"/>
          </p:cNvPicPr>
          <p:nvPr/>
        </p:nvPicPr>
        <p:blipFill>
          <a:blip r:embed="rId3"/>
          <a:stretch>
            <a:fillRect/>
          </a:stretch>
        </p:blipFill>
        <p:spPr>
          <a:xfrm>
            <a:off x="4800600" y="1143000"/>
            <a:ext cx="3938786" cy="5276180"/>
          </a:xfrm>
          <a:prstGeom prst="rect">
            <a:avLst/>
          </a:prstGeom>
        </p:spPr>
      </p:pic>
      <p:sp>
        <p:nvSpPr>
          <p:cNvPr id="4" name="TextBox 3"/>
          <p:cNvSpPr txBox="1"/>
          <p:nvPr/>
        </p:nvSpPr>
        <p:spPr>
          <a:xfrm>
            <a:off x="381000" y="3260041"/>
            <a:ext cx="457200" cy="461665"/>
          </a:xfrm>
          <a:prstGeom prst="rect">
            <a:avLst/>
          </a:prstGeom>
          <a:noFill/>
        </p:spPr>
        <p:txBody>
          <a:bodyPr wrap="square" rtlCol="0">
            <a:spAutoFit/>
          </a:bodyPr>
          <a:lstStyle/>
          <a:p>
            <a:r>
              <a:rPr lang="en-US" sz="2400" dirty="0"/>
              <a:t>-</a:t>
            </a:r>
          </a:p>
        </p:txBody>
      </p:sp>
      <p:sp>
        <p:nvSpPr>
          <p:cNvPr id="7" name="TextBox 6"/>
          <p:cNvSpPr txBox="1"/>
          <p:nvPr/>
        </p:nvSpPr>
        <p:spPr>
          <a:xfrm>
            <a:off x="381000" y="3702656"/>
            <a:ext cx="457200" cy="461665"/>
          </a:xfrm>
          <a:prstGeom prst="rect">
            <a:avLst/>
          </a:prstGeom>
          <a:noFill/>
        </p:spPr>
        <p:txBody>
          <a:bodyPr wrap="square" rtlCol="0">
            <a:spAutoFit/>
          </a:bodyPr>
          <a:lstStyle/>
          <a:p>
            <a:r>
              <a:rPr lang="en-US" sz="2400" dirty="0"/>
              <a:t>-</a:t>
            </a:r>
          </a:p>
        </p:txBody>
      </p:sp>
    </p:spTree>
    <p:extLst>
      <p:ext uri="{BB962C8B-B14F-4D97-AF65-F5344CB8AC3E}">
        <p14:creationId xmlns:p14="http://schemas.microsoft.com/office/powerpoint/2010/main" val="1484143898"/>
      </p:ext>
    </p:extLst>
  </p:cSld>
  <p:clrMapOvr>
    <a:masterClrMapping/>
  </p:clrMapOvr>
  <mc:AlternateContent xmlns:mc="http://schemas.openxmlformats.org/markup-compatibility/2006" xmlns:p14="http://schemas.microsoft.com/office/powerpoint/2010/main">
    <mc:Choice Requires="p14">
      <p:transition spd="med" p14:dur="700" advTm="51953">
        <p:fade/>
      </p:transition>
    </mc:Choice>
    <mc:Fallback xmlns="">
      <p:transition spd="med" advTm="5195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05800" cy="914400"/>
          </a:xfrm>
        </p:spPr>
        <p:txBody>
          <a:bodyPr/>
          <a:lstStyle/>
          <a:p>
            <a:pPr algn="ctr"/>
            <a:r>
              <a:rPr lang="en-US" b="1" dirty="0">
                <a:latin typeface="Times New Roman" panose="02020603050405020304" pitchFamily="18" charset="0"/>
                <a:cs typeface="Times New Roman" panose="02020603050405020304" pitchFamily="18" charset="0"/>
              </a:rPr>
              <a:t>What is an Accidental Urban Wetland? </a:t>
            </a:r>
          </a:p>
        </p:txBody>
      </p:sp>
      <p:pic>
        <p:nvPicPr>
          <p:cNvPr id="5" name="Content Placeholder 4"/>
          <p:cNvPicPr>
            <a:picLocks noGrp="1" noChangeAspect="1"/>
          </p:cNvPicPr>
          <p:nvPr>
            <p:ph sz="half" idx="2"/>
          </p:nvPr>
        </p:nvPicPr>
        <p:blipFill>
          <a:blip r:embed="rId3"/>
          <a:srcRect t="10261" b="10261"/>
          <a:stretch>
            <a:fillRect/>
          </a:stretch>
        </p:blipFill>
        <p:spPr>
          <a:xfrm>
            <a:off x="4545932" y="1600200"/>
            <a:ext cx="4225088" cy="4495800"/>
          </a:xfrm>
        </p:spPr>
      </p:pic>
      <p:sp>
        <p:nvSpPr>
          <p:cNvPr id="7" name="Content Placeholder 6"/>
          <p:cNvSpPr>
            <a:spLocks noGrp="1"/>
          </p:cNvSpPr>
          <p:nvPr>
            <p:ph sz="half" idx="1"/>
          </p:nvPr>
        </p:nvSpPr>
        <p:spPr>
          <a:xfrm>
            <a:off x="152400" y="1628775"/>
            <a:ext cx="4267200" cy="4419600"/>
          </a:xfrm>
        </p:spPr>
        <p:txBody>
          <a:bodyPr>
            <a:normAutofit/>
          </a:bodyPr>
          <a:lstStyle/>
          <a:p>
            <a:pPr>
              <a:lnSpc>
                <a:spcPct val="80000"/>
              </a:lnSpc>
              <a:spcBef>
                <a:spcPts val="480"/>
              </a:spcBef>
            </a:pPr>
            <a:r>
              <a:rPr lang="en-US" sz="2600" dirty="0">
                <a:latin typeface="Times New Roman" panose="02020603050405020304" pitchFamily="18" charset="0"/>
                <a:cs typeface="Times New Roman" panose="02020603050405020304" pitchFamily="18" charset="0"/>
              </a:rPr>
              <a:t>Not planned nor actively managed </a:t>
            </a:r>
          </a:p>
          <a:p>
            <a:pPr marL="0" indent="0">
              <a:lnSpc>
                <a:spcPct val="80000"/>
              </a:lnSpc>
              <a:spcBef>
                <a:spcPts val="480"/>
              </a:spcBef>
              <a:buNone/>
            </a:pPr>
            <a:r>
              <a:rPr lang="en-US" sz="2600" dirty="0">
                <a:latin typeface="Times New Roman" panose="02020603050405020304" pitchFamily="18" charset="0"/>
                <a:cs typeface="Times New Roman" panose="02020603050405020304" pitchFamily="18" charset="0"/>
              </a:rPr>
              <a:t>    - Main source of water are              </a:t>
            </a:r>
          </a:p>
          <a:p>
            <a:pPr marL="0" indent="0">
              <a:lnSpc>
                <a:spcPct val="80000"/>
              </a:lnSpc>
              <a:spcBef>
                <a:spcPts val="480"/>
              </a:spcBef>
              <a:buNone/>
            </a:pPr>
            <a:r>
              <a:rPr lang="en-US" sz="2600" dirty="0">
                <a:latin typeface="Times New Roman" panose="02020603050405020304" pitchFamily="18" charset="0"/>
                <a:cs typeface="Times New Roman" panose="02020603050405020304" pitchFamily="18" charset="0"/>
              </a:rPr>
              <a:t>       outfalls</a:t>
            </a:r>
          </a:p>
          <a:p>
            <a:pPr marL="0" indent="0">
              <a:lnSpc>
                <a:spcPct val="80000"/>
              </a:lnSpc>
              <a:spcBef>
                <a:spcPts val="480"/>
              </a:spcBef>
              <a:buNone/>
            </a:pPr>
            <a:endParaRPr lang="en-US" sz="2600" dirty="0">
              <a:latin typeface="Times New Roman" panose="02020603050405020304" pitchFamily="18" charset="0"/>
              <a:cs typeface="Times New Roman" panose="02020603050405020304" pitchFamily="18" charset="0"/>
            </a:endParaRPr>
          </a:p>
          <a:p>
            <a:pPr>
              <a:lnSpc>
                <a:spcPct val="80000"/>
              </a:lnSpc>
              <a:spcBef>
                <a:spcPts val="480"/>
              </a:spcBef>
            </a:pPr>
            <a:r>
              <a:rPr lang="en-US" sz="2600" dirty="0">
                <a:latin typeface="Times New Roman" panose="02020603050405020304" pitchFamily="18" charset="0"/>
                <a:cs typeface="Times New Roman" panose="02020603050405020304" pitchFamily="18" charset="0"/>
              </a:rPr>
              <a:t>Receive and modify materials</a:t>
            </a:r>
          </a:p>
          <a:p>
            <a:pPr>
              <a:lnSpc>
                <a:spcPct val="80000"/>
              </a:lnSpc>
              <a:spcBef>
                <a:spcPts val="480"/>
              </a:spcBef>
            </a:pPr>
            <a:endParaRPr lang="en-US" sz="2600" dirty="0">
              <a:latin typeface="Times New Roman" panose="02020603050405020304" pitchFamily="18" charset="0"/>
              <a:cs typeface="Times New Roman" panose="02020603050405020304" pitchFamily="18" charset="0"/>
            </a:endParaRPr>
          </a:p>
          <a:p>
            <a:pPr marL="0" indent="0">
              <a:lnSpc>
                <a:spcPct val="80000"/>
              </a:lnSpc>
              <a:spcBef>
                <a:spcPts val="480"/>
              </a:spcBef>
              <a:buNone/>
            </a:pPr>
            <a:endParaRPr lang="en-US" sz="2600" dirty="0">
              <a:latin typeface="Times New Roman" panose="02020603050405020304" pitchFamily="18" charset="0"/>
              <a:cs typeface="Times New Roman" panose="02020603050405020304" pitchFamily="18" charset="0"/>
            </a:endParaRPr>
          </a:p>
          <a:p>
            <a:pPr>
              <a:lnSpc>
                <a:spcPct val="80000"/>
              </a:lnSpc>
              <a:spcBef>
                <a:spcPts val="480"/>
              </a:spcBef>
            </a:pPr>
            <a:r>
              <a:rPr lang="en-US" sz="2600" dirty="0">
                <a:latin typeface="Times New Roman" panose="02020603050405020304" pitchFamily="18" charset="0"/>
                <a:cs typeface="Times New Roman" panose="02020603050405020304" pitchFamily="18" charset="0"/>
              </a:rPr>
              <a:t>Municipal land use and water infrastructure decisions</a:t>
            </a:r>
          </a:p>
          <a:p>
            <a:pPr marL="347472" indent="-457200">
              <a:lnSpc>
                <a:spcPct val="80000"/>
              </a:lnSpc>
              <a:spcBef>
                <a:spcPts val="480"/>
              </a:spcBef>
              <a:buNone/>
            </a:pPr>
            <a:endParaRPr lang="en-US" sz="28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361554868"/>
      </p:ext>
    </p:extLst>
  </p:cSld>
  <p:clrMapOvr>
    <a:masterClrMapping/>
  </p:clrMapOvr>
  <mc:AlternateContent xmlns:mc="http://schemas.openxmlformats.org/markup-compatibility/2006" xmlns:p14="http://schemas.microsoft.com/office/powerpoint/2010/main">
    <mc:Choice Requires="p14">
      <p:transition spd="med" p14:dur="700" advTm="47105">
        <p:fade/>
      </p:transition>
    </mc:Choice>
    <mc:Fallback xmlns="">
      <p:transition spd="med" advTm="47105">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r="11796" b="6453"/>
          <a:stretch/>
        </p:blipFill>
        <p:spPr>
          <a:xfrm>
            <a:off x="4160547" y="1785396"/>
            <a:ext cx="4926077" cy="2670568"/>
          </a:xfrm>
          <a:prstGeom prst="rect">
            <a:avLst/>
          </a:prstGeom>
        </p:spPr>
      </p:pic>
      <p:sp>
        <p:nvSpPr>
          <p:cNvPr id="2" name="Title 1"/>
          <p:cNvSpPr>
            <a:spLocks noGrp="1"/>
          </p:cNvSpPr>
          <p:nvPr>
            <p:ph type="title"/>
          </p:nvPr>
        </p:nvSpPr>
        <p:spPr>
          <a:xfrm>
            <a:off x="320307" y="755311"/>
            <a:ext cx="8229600" cy="914400"/>
          </a:xfrm>
        </p:spPr>
        <p:txBody>
          <a:bodyPr/>
          <a:lstStyle/>
          <a:p>
            <a:pPr algn="ctr"/>
            <a:r>
              <a:rPr lang="en-US" b="1" dirty="0">
                <a:latin typeface="Times New Roman" panose="02020603050405020304" pitchFamily="18" charset="0"/>
                <a:cs typeface="Times New Roman" panose="02020603050405020304" pitchFamily="18" charset="0"/>
              </a:rPr>
              <a:t>Research Questions</a:t>
            </a:r>
          </a:p>
        </p:txBody>
      </p:sp>
      <p:sp>
        <p:nvSpPr>
          <p:cNvPr id="3" name="Content Placeholder 2"/>
          <p:cNvSpPr>
            <a:spLocks noGrp="1"/>
          </p:cNvSpPr>
          <p:nvPr>
            <p:ph idx="1"/>
          </p:nvPr>
        </p:nvSpPr>
        <p:spPr>
          <a:xfrm>
            <a:off x="152400" y="1669711"/>
            <a:ext cx="4103170" cy="4323788"/>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1) Is there a difference in input? Are the outfalls that feed the wetland different?			</a:t>
            </a:r>
          </a:p>
          <a:p>
            <a:pPr marL="0" indent="0">
              <a:buNone/>
            </a:pPr>
            <a:r>
              <a:rPr lang="en-US" sz="2400" dirty="0">
                <a:latin typeface="Times New Roman" panose="02020603050405020304" pitchFamily="18" charset="0"/>
                <a:cs typeface="Times New Roman" panose="02020603050405020304" pitchFamily="18" charset="0"/>
              </a:rPr>
              <a:t>(2) Is there change along the channel? From upstream to downstream?</a:t>
            </a:r>
          </a:p>
          <a:p>
            <a:pPr marL="0" indent="0">
              <a:buNone/>
            </a:pPr>
            <a:endParaRPr lang="en-US" dirty="0">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4"/>
          <a:stretch>
            <a:fillRect/>
          </a:stretch>
        </p:blipFill>
        <p:spPr>
          <a:xfrm>
            <a:off x="4057082" y="4497555"/>
            <a:ext cx="4934518" cy="1073796"/>
          </a:xfrm>
          <a:prstGeom prst="rect">
            <a:avLst/>
          </a:prstGeom>
        </p:spPr>
      </p:pic>
    </p:spTree>
    <p:extLst>
      <p:ext uri="{BB962C8B-B14F-4D97-AF65-F5344CB8AC3E}">
        <p14:creationId xmlns:p14="http://schemas.microsoft.com/office/powerpoint/2010/main" val="2436937043"/>
      </p:ext>
    </p:extLst>
  </p:cSld>
  <p:clrMapOvr>
    <a:masterClrMapping/>
  </p:clrMapOvr>
  <mc:AlternateContent xmlns:mc="http://schemas.openxmlformats.org/markup-compatibility/2006" xmlns:p14="http://schemas.microsoft.com/office/powerpoint/2010/main">
    <mc:Choice Requires="p14">
      <p:transition spd="med" p14:dur="700" advTm="41413">
        <p:fade/>
      </p:transition>
    </mc:Choice>
    <mc:Fallback xmlns="">
      <p:transition spd="med" advTm="4141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066800" y="1295400"/>
            <a:ext cx="6781800" cy="5126399"/>
          </a:xfrm>
          <a:prstGeom prst="rect">
            <a:avLst/>
          </a:prstGeom>
        </p:spPr>
      </p:pic>
      <p:sp>
        <p:nvSpPr>
          <p:cNvPr id="3" name="Title 2"/>
          <p:cNvSpPr>
            <a:spLocks noGrp="1"/>
          </p:cNvSpPr>
          <p:nvPr>
            <p:ph type="title"/>
          </p:nvPr>
        </p:nvSpPr>
        <p:spPr>
          <a:xfrm>
            <a:off x="457200" y="781050"/>
            <a:ext cx="8229600" cy="609600"/>
          </a:xfrm>
        </p:spPr>
        <p:txBody>
          <a:bodyPr/>
          <a:lstStyle/>
          <a:p>
            <a:pPr algn="ctr"/>
            <a:r>
              <a:rPr lang="en-US" b="1" dirty="0">
                <a:latin typeface="Times New Roman" panose="02020603050405020304" pitchFamily="18" charset="0"/>
                <a:cs typeface="Times New Roman" panose="02020603050405020304" pitchFamily="18" charset="0"/>
              </a:rPr>
              <a:t>Sample Locations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139" y="1571625"/>
            <a:ext cx="7853721" cy="4669199"/>
          </a:xfrm>
          <a:prstGeom prst="rect">
            <a:avLst/>
          </a:prstGeom>
        </p:spPr>
      </p:pic>
    </p:spTree>
    <p:custDataLst>
      <p:tags r:id="rId1"/>
    </p:custDataLst>
    <p:extLst>
      <p:ext uri="{BB962C8B-B14F-4D97-AF65-F5344CB8AC3E}">
        <p14:creationId xmlns:p14="http://schemas.microsoft.com/office/powerpoint/2010/main" val="3601718920"/>
      </p:ext>
    </p:extLst>
  </p:cSld>
  <p:clrMapOvr>
    <a:masterClrMapping/>
  </p:clrMapOvr>
  <mc:AlternateContent xmlns:mc="http://schemas.openxmlformats.org/markup-compatibility/2006" xmlns:p14="http://schemas.microsoft.com/office/powerpoint/2010/main">
    <mc:Choice Requires="p14">
      <p:transition spd="med" p14:dur="700" advTm="119018">
        <p:fade/>
      </p:transition>
    </mc:Choice>
    <mc:Fallback xmlns="">
      <p:transition spd="med" advTm="1190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5773" y="1358077"/>
            <a:ext cx="2842718" cy="3806958"/>
          </a:xfrm>
          <a:prstGeom prst="rect">
            <a:avLst/>
          </a:prstGeom>
        </p:spPr>
      </p:pic>
      <p:pic>
        <p:nvPicPr>
          <p:cNvPr id="8" name="Picture 7"/>
          <p:cNvPicPr>
            <a:picLocks noChangeAspect="1"/>
          </p:cNvPicPr>
          <p:nvPr/>
        </p:nvPicPr>
        <p:blipFill>
          <a:blip r:embed="rId3"/>
          <a:stretch>
            <a:fillRect/>
          </a:stretch>
        </p:blipFill>
        <p:spPr>
          <a:xfrm>
            <a:off x="3352800" y="1358077"/>
            <a:ext cx="2140653" cy="3806958"/>
          </a:xfrm>
          <a:prstGeom prst="rect">
            <a:avLst/>
          </a:prstGeom>
        </p:spPr>
      </p:pic>
      <p:pic>
        <p:nvPicPr>
          <p:cNvPr id="9" name="Picture 8"/>
          <p:cNvPicPr>
            <a:picLocks noChangeAspect="1"/>
          </p:cNvPicPr>
          <p:nvPr/>
        </p:nvPicPr>
        <p:blipFill>
          <a:blip r:embed="rId4"/>
          <a:stretch>
            <a:fillRect/>
          </a:stretch>
        </p:blipFill>
        <p:spPr>
          <a:xfrm>
            <a:off x="5857762" y="1423152"/>
            <a:ext cx="2819400" cy="3775013"/>
          </a:xfrm>
          <a:prstGeom prst="rect">
            <a:avLst/>
          </a:prstGeom>
        </p:spPr>
      </p:pic>
      <p:sp>
        <p:nvSpPr>
          <p:cNvPr id="11" name="TextBox 10"/>
          <p:cNvSpPr txBox="1"/>
          <p:nvPr/>
        </p:nvSpPr>
        <p:spPr>
          <a:xfrm>
            <a:off x="609600" y="5334000"/>
            <a:ext cx="15183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Central North </a:t>
            </a:r>
          </a:p>
        </p:txBody>
      </p:sp>
      <p:sp>
        <p:nvSpPr>
          <p:cNvPr id="12" name="TextBox 11"/>
          <p:cNvSpPr txBox="1"/>
          <p:nvPr/>
        </p:nvSpPr>
        <p:spPr>
          <a:xfrm>
            <a:off x="3692798" y="5332271"/>
            <a:ext cx="146065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Central South</a:t>
            </a:r>
          </a:p>
        </p:txBody>
      </p:sp>
      <p:sp>
        <p:nvSpPr>
          <p:cNvPr id="13" name="TextBox 12"/>
          <p:cNvSpPr txBox="1"/>
          <p:nvPr/>
        </p:nvSpPr>
        <p:spPr>
          <a:xfrm>
            <a:off x="6508280" y="5332271"/>
            <a:ext cx="9290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7</a:t>
            </a:r>
            <a:r>
              <a:rPr lang="en-US" baseline="30000" dirty="0">
                <a:latin typeface="Times New Roman" panose="02020603050405020304" pitchFamily="18" charset="0"/>
                <a:cs typeface="Times New Roman" panose="02020603050405020304" pitchFamily="18" charset="0"/>
              </a:rPr>
              <a:t>th </a:t>
            </a:r>
            <a:r>
              <a:rPr lang="en-US" dirty="0">
                <a:latin typeface="Times New Roman" panose="02020603050405020304" pitchFamily="18" charset="0"/>
                <a:cs typeface="Times New Roman" panose="02020603050405020304" pitchFamily="18" charset="0"/>
              </a:rPr>
              <a:t> Ave </a:t>
            </a:r>
          </a:p>
        </p:txBody>
      </p:sp>
      <p:sp>
        <p:nvSpPr>
          <p:cNvPr id="14" name="Title 2"/>
          <p:cNvSpPr>
            <a:spLocks noGrp="1"/>
          </p:cNvSpPr>
          <p:nvPr>
            <p:ph type="title"/>
          </p:nvPr>
        </p:nvSpPr>
        <p:spPr>
          <a:xfrm>
            <a:off x="308326" y="729070"/>
            <a:ext cx="8229600" cy="609600"/>
          </a:xfrm>
        </p:spPr>
        <p:txBody>
          <a:bodyPr/>
          <a:lstStyle/>
          <a:p>
            <a:pPr algn="ctr"/>
            <a:r>
              <a:rPr lang="en-US" b="1" dirty="0">
                <a:latin typeface="Times New Roman" panose="02020603050405020304" pitchFamily="18" charset="0"/>
                <a:cs typeface="Times New Roman" panose="02020603050405020304" pitchFamily="18" charset="0"/>
              </a:rPr>
              <a:t>Outfalls</a:t>
            </a:r>
          </a:p>
        </p:txBody>
      </p:sp>
    </p:spTree>
    <p:extLst>
      <p:ext uri="{BB962C8B-B14F-4D97-AF65-F5344CB8AC3E}">
        <p14:creationId xmlns:p14="http://schemas.microsoft.com/office/powerpoint/2010/main" val="2506323134"/>
      </p:ext>
    </p:extLst>
  </p:cSld>
  <p:clrMapOvr>
    <a:masterClrMapping/>
  </p:clrMapOvr>
  <mc:AlternateContent xmlns:mc="http://schemas.openxmlformats.org/markup-compatibility/2006" xmlns:p14="http://schemas.microsoft.com/office/powerpoint/2010/main">
    <mc:Choice Requires="p14">
      <p:transition spd="med" p14:dur="700" advTm="50541">
        <p:fade/>
      </p:transition>
    </mc:Choice>
    <mc:Fallback xmlns="">
      <p:transition spd="med" advTm="5054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878" y="533400"/>
            <a:ext cx="8229600" cy="609600"/>
          </a:xfrm>
        </p:spPr>
        <p:txBody>
          <a:bodyPr/>
          <a:lstStyle/>
          <a:p>
            <a:pPr algn="ctr"/>
            <a:r>
              <a:rPr lang="en-US" b="1" dirty="0" err="1">
                <a:latin typeface="Times New Roman" panose="02020603050405020304" pitchFamily="18" charset="0"/>
                <a:cs typeface="Times New Roman" panose="02020603050405020304" pitchFamily="18" charset="0"/>
              </a:rPr>
              <a:t>Pipesheds</a:t>
            </a:r>
            <a:endParaRPr lang="en-US"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62200" y="1051983"/>
            <a:ext cx="4888113" cy="3167895"/>
          </a:xfrm>
          <a:prstGeom prst="rect">
            <a:avLst/>
          </a:prstGeom>
        </p:spPr>
      </p:pic>
      <p:sp>
        <p:nvSpPr>
          <p:cNvPr id="8" name="TextBox 7"/>
          <p:cNvSpPr txBox="1"/>
          <p:nvPr/>
        </p:nvSpPr>
        <p:spPr>
          <a:xfrm>
            <a:off x="4038600" y="1805502"/>
            <a:ext cx="1143000" cy="646331"/>
          </a:xfrm>
          <a:prstGeom prst="rect">
            <a:avLst/>
          </a:prstGeom>
          <a:solidFill>
            <a:schemeClr val="bg1"/>
          </a:solidFill>
          <a:ln>
            <a:solidFill>
              <a:srgbClr val="FF00FF"/>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Central North</a:t>
            </a:r>
          </a:p>
        </p:txBody>
      </p:sp>
      <p:sp>
        <p:nvSpPr>
          <p:cNvPr id="10" name="TextBox 9"/>
          <p:cNvSpPr txBox="1"/>
          <p:nvPr/>
        </p:nvSpPr>
        <p:spPr>
          <a:xfrm>
            <a:off x="4113678" y="3016932"/>
            <a:ext cx="1295400" cy="646331"/>
          </a:xfrm>
          <a:prstGeom prst="rect">
            <a:avLst/>
          </a:prstGeom>
          <a:solidFill>
            <a:schemeClr val="bg1"/>
          </a:solidFill>
          <a:ln>
            <a:solidFill>
              <a:srgbClr val="FFFF00"/>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Central South</a:t>
            </a:r>
          </a:p>
        </p:txBody>
      </p:sp>
      <p:sp>
        <p:nvSpPr>
          <p:cNvPr id="11" name="TextBox 10"/>
          <p:cNvSpPr txBox="1"/>
          <p:nvPr/>
        </p:nvSpPr>
        <p:spPr>
          <a:xfrm>
            <a:off x="7391400" y="3850906"/>
            <a:ext cx="2971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Source: Monica Palta</a:t>
            </a:r>
          </a:p>
        </p:txBody>
      </p:sp>
      <p:pic>
        <p:nvPicPr>
          <p:cNvPr id="4" name="Picture 3"/>
          <p:cNvPicPr>
            <a:picLocks noChangeAspect="1"/>
          </p:cNvPicPr>
          <p:nvPr/>
        </p:nvPicPr>
        <p:blipFill rotWithShape="1">
          <a:blip r:embed="rId4"/>
          <a:srcRect l="6145" t="4272" r="20763" b="19515"/>
          <a:stretch/>
        </p:blipFill>
        <p:spPr>
          <a:xfrm>
            <a:off x="2670974" y="2635931"/>
            <a:ext cx="762000" cy="381001"/>
          </a:xfrm>
          <a:prstGeom prst="rect">
            <a:avLst/>
          </a:prstGeom>
        </p:spPr>
      </p:pic>
      <p:pic>
        <p:nvPicPr>
          <p:cNvPr id="5" name="Picture 4"/>
          <p:cNvPicPr>
            <a:picLocks noChangeAspect="1"/>
          </p:cNvPicPr>
          <p:nvPr/>
        </p:nvPicPr>
        <p:blipFill>
          <a:blip r:embed="rId5"/>
          <a:stretch>
            <a:fillRect/>
          </a:stretch>
        </p:blipFill>
        <p:spPr>
          <a:xfrm>
            <a:off x="1295400" y="4325765"/>
            <a:ext cx="6629400" cy="2366692"/>
          </a:xfrm>
          <a:prstGeom prst="rect">
            <a:avLst/>
          </a:prstGeom>
        </p:spPr>
      </p:pic>
      <p:sp>
        <p:nvSpPr>
          <p:cNvPr id="12" name="TextBox 11"/>
          <p:cNvSpPr txBox="1"/>
          <p:nvPr/>
        </p:nvSpPr>
        <p:spPr>
          <a:xfrm>
            <a:off x="7391400" y="6598089"/>
            <a:ext cx="2971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Source: Monica Palta</a:t>
            </a:r>
          </a:p>
        </p:txBody>
      </p:sp>
    </p:spTree>
    <p:extLst>
      <p:ext uri="{BB962C8B-B14F-4D97-AF65-F5344CB8AC3E}">
        <p14:creationId xmlns:p14="http://schemas.microsoft.com/office/powerpoint/2010/main" val="81299618"/>
      </p:ext>
    </p:extLst>
  </p:cSld>
  <p:clrMapOvr>
    <a:masterClrMapping/>
  </p:clrMapOvr>
  <p:transition spd="slow" advTm="35908">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259395"/>
            <a:ext cx="3605027" cy="5486400"/>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80351" y="3740796"/>
            <a:ext cx="3468496" cy="2989759"/>
          </a:xfrm>
          <a:prstGeom prst="rect">
            <a:avLst/>
          </a:prstGeom>
        </p:spPr>
      </p:pic>
      <p:pic>
        <p:nvPicPr>
          <p:cNvPr id="7" name="Picture 6"/>
          <p:cNvPicPr>
            <a:picLocks noChangeAspect="1"/>
          </p:cNvPicPr>
          <p:nvPr/>
        </p:nvPicPr>
        <p:blipFill rotWithShape="1">
          <a:blip r:embed="rId5"/>
          <a:srcRect r="1104" b="48589"/>
          <a:stretch/>
        </p:blipFill>
        <p:spPr>
          <a:xfrm>
            <a:off x="695232" y="1066800"/>
            <a:ext cx="3638735" cy="2869003"/>
          </a:xfrm>
          <a:prstGeom prst="rect">
            <a:avLst/>
          </a:prstGeom>
        </p:spPr>
      </p:pic>
      <p:sp>
        <p:nvSpPr>
          <p:cNvPr id="6" name="Title 1"/>
          <p:cNvSpPr>
            <a:spLocks noGrp="1"/>
          </p:cNvSpPr>
          <p:nvPr>
            <p:ph type="title"/>
          </p:nvPr>
        </p:nvSpPr>
        <p:spPr>
          <a:xfrm>
            <a:off x="381000" y="609606"/>
            <a:ext cx="8229600" cy="609600"/>
          </a:xfrm>
        </p:spPr>
        <p:txBody>
          <a:bodyPr/>
          <a:lstStyle/>
          <a:p>
            <a:pPr algn="ctr"/>
            <a:r>
              <a:rPr lang="en-US" b="1" dirty="0">
                <a:latin typeface="Times New Roman" panose="02020603050405020304" pitchFamily="18" charset="0"/>
                <a:cs typeface="Times New Roman" panose="02020603050405020304" pitchFamily="18" charset="0"/>
              </a:rPr>
              <a:t>DOC Load Results</a:t>
            </a:r>
          </a:p>
        </p:txBody>
      </p:sp>
    </p:spTree>
    <p:extLst>
      <p:ext uri="{BB962C8B-B14F-4D97-AF65-F5344CB8AC3E}">
        <p14:creationId xmlns:p14="http://schemas.microsoft.com/office/powerpoint/2010/main" val="2026427346"/>
      </p:ext>
    </p:extLst>
  </p:cSld>
  <p:clrMapOvr>
    <a:masterClrMapping/>
  </p:clrMapOvr>
  <p:transition spd="slow" advTm="126267">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rmAutofit/>
          </a:bodyPr>
          <a:lstStyle/>
          <a:p>
            <a:pPr algn="ctr"/>
            <a:r>
              <a:rPr lang="en-US" b="1" dirty="0">
                <a:latin typeface="Times New Roman" panose="02020603050405020304" pitchFamily="18" charset="0"/>
                <a:cs typeface="Times New Roman" panose="02020603050405020304" pitchFamily="18" charset="0"/>
              </a:rPr>
              <a:t>Excitation-Emission Matrix (EEMs) Spectroscopy</a:t>
            </a:r>
          </a:p>
        </p:txBody>
      </p:sp>
      <p:pic>
        <p:nvPicPr>
          <p:cNvPr id="7" name="Picture 1"/>
          <p:cNvPicPr>
            <a:picLocks noChangeAspect="1" noChangeArrowheads="1"/>
          </p:cNvPicPr>
          <p:nvPr/>
        </p:nvPicPr>
        <p:blipFill>
          <a:blip r:embed="rId5" cstate="print"/>
          <a:srcRect l="7992"/>
          <a:stretch>
            <a:fillRect/>
          </a:stretch>
        </p:blipFill>
        <p:spPr bwMode="auto">
          <a:xfrm>
            <a:off x="304800" y="1905000"/>
            <a:ext cx="4551341" cy="3581400"/>
          </a:xfrm>
          <a:prstGeom prst="rect">
            <a:avLst/>
          </a:prstGeom>
          <a:noFill/>
          <a:ln w="9525">
            <a:noFill/>
            <a:miter lim="800000"/>
            <a:headEnd/>
            <a:tailEnd/>
          </a:ln>
        </p:spPr>
      </p:pic>
      <p:pic>
        <p:nvPicPr>
          <p:cNvPr id="9" name="Content Placeholder 8" descr="IMG_20121108_124330.JPG"/>
          <p:cNvPicPr>
            <a:picLocks noGrp="1" noChangeAspect="1"/>
          </p:cNvPicPr>
          <p:nvPr>
            <p:ph sz="half" idx="2"/>
          </p:nvPr>
        </p:nvPicPr>
        <p:blipFill>
          <a:blip r:embed="rId6" cstate="print">
            <a:extLst/>
          </a:blip>
          <a:srcRect l="14777" r="14777"/>
          <a:stretch>
            <a:fillRect/>
          </a:stretch>
        </p:blipFill>
        <p:spPr>
          <a:xfrm>
            <a:off x="4724400" y="1790265"/>
            <a:ext cx="3581400" cy="3810869"/>
          </a:xfrm>
          <a:prstGeom prst="rect">
            <a:avLst/>
          </a:prstGeom>
        </p:spPr>
      </p:pic>
      <p:sp>
        <p:nvSpPr>
          <p:cNvPr id="10" name="TextBox 9"/>
          <p:cNvSpPr txBox="1"/>
          <p:nvPr/>
        </p:nvSpPr>
        <p:spPr>
          <a:xfrm>
            <a:off x="0" y="5683071"/>
            <a:ext cx="9144000"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Fluorescence occurs when molecules absorb energy causing a molecule to be promoted to an excited state; as it returns to ground state, energy can be lost as light </a:t>
            </a:r>
          </a:p>
          <a:p>
            <a:pPr algn="ctr"/>
            <a:r>
              <a:rPr lang="en-US" sz="2000" b="1" dirty="0">
                <a:latin typeface="Times New Roman" panose="02020603050405020304" pitchFamily="18" charset="0"/>
                <a:cs typeface="Times New Roman" panose="02020603050405020304" pitchFamily="18" charset="0"/>
              </a:rPr>
              <a:t>Molecules have specific excitation &amp; emission wavelengths</a:t>
            </a:r>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38200" y="5486400"/>
            <a:ext cx="2971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Source: Hilairy Hartnett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66910678"/>
      </p:ext>
    </p:extLst>
  </p:cSld>
  <p:clrMapOvr>
    <a:masterClrMapping/>
  </p:clrMapOvr>
  <p:transition spd="slow" advTm="367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GeXH6ortg5F8MBDBCXffNY"/>
</p:tagLst>
</file>

<file path=ppt/tags/tag2.xml><?xml version="1.0" encoding="utf-8"?>
<p:tagLst xmlns:a="http://schemas.openxmlformats.org/drawingml/2006/main" xmlns:r="http://schemas.openxmlformats.org/officeDocument/2006/relationships" xmlns:p="http://schemas.openxmlformats.org/presentationml/2006/main">
  <p:tag name="TIMING" val="|34.3|2.2"/>
</p:tagLst>
</file>

<file path=ppt/theme/theme1.xml><?xml version="1.0" encoding="utf-8"?>
<a:theme xmlns:a="http://schemas.openxmlformats.org/drawingml/2006/main" name="ProjectStatusRepo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ProjectStatusReport</Template>
  <TotalTime>0</TotalTime>
  <Words>453</Words>
  <Application>Microsoft Office PowerPoint</Application>
  <PresentationFormat>On-screen Show (4:3)</PresentationFormat>
  <Paragraphs>86</Paragraphs>
  <Slides>13</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Courier New</vt:lpstr>
      <vt:lpstr>Georgia</vt:lpstr>
      <vt:lpstr>Times New Roman</vt:lpstr>
      <vt:lpstr>ProjectStatusReport</vt:lpstr>
      <vt:lpstr>Characterization of DOC in Accidental Urban Wetlands in Phoenix, AZ Stephanie Bone </vt:lpstr>
      <vt:lpstr>Why is it important ?</vt:lpstr>
      <vt:lpstr>What is an Accidental Urban Wetland? </vt:lpstr>
      <vt:lpstr>Research Questions</vt:lpstr>
      <vt:lpstr>Sample Locations </vt:lpstr>
      <vt:lpstr>Outfalls</vt:lpstr>
      <vt:lpstr>Pipesheds</vt:lpstr>
      <vt:lpstr>DOC Load Results</vt:lpstr>
      <vt:lpstr>Excitation-Emission Matrix (EEMs) Spectroscopy</vt:lpstr>
      <vt:lpstr>What does a DOC fluorescence spectrum look like?</vt:lpstr>
      <vt:lpstr>Results </vt:lpstr>
      <vt:lpstr>Conclusions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2015-03-25T22:05:53Z</dcterms:created>
  <dcterms:modified xsi:type="dcterms:W3CDTF">2016-04-04T21:27:10Z</dcterms:modified>
</cp:coreProperties>
</file>